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6" r:id="rId1"/>
  </p:sldMasterIdLst>
  <p:sldIdLst>
    <p:sldId id="256" r:id="rId2"/>
    <p:sldId id="273" r:id="rId3"/>
    <p:sldId id="278" r:id="rId4"/>
    <p:sldId id="282" r:id="rId5"/>
    <p:sldId id="296" r:id="rId6"/>
    <p:sldId id="297" r:id="rId7"/>
    <p:sldId id="283" r:id="rId8"/>
    <p:sldId id="284" r:id="rId9"/>
    <p:sldId id="287" r:id="rId10"/>
    <p:sldId id="285" r:id="rId11"/>
    <p:sldId id="288" r:id="rId12"/>
    <p:sldId id="289" r:id="rId13"/>
    <p:sldId id="294" r:id="rId14"/>
    <p:sldId id="265" r:id="rId15"/>
    <p:sldId id="261" r:id="rId16"/>
    <p:sldId id="290" r:id="rId17"/>
    <p:sldId id="291" r:id="rId18"/>
    <p:sldId id="292" r:id="rId19"/>
    <p:sldId id="293" r:id="rId20"/>
    <p:sldId id="295" r:id="rId21"/>
    <p:sldId id="266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D6FF"/>
    <a:srgbClr val="FF9300"/>
    <a:srgbClr val="D5FC79"/>
    <a:srgbClr val="8EFA00"/>
    <a:srgbClr val="FFD579"/>
    <a:srgbClr val="008F00"/>
    <a:srgbClr val="73FB79"/>
    <a:srgbClr val="FF7E79"/>
    <a:srgbClr val="FF2600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97"/>
    <p:restoredTop sz="94694"/>
  </p:normalViewPr>
  <p:slideViewPr>
    <p:cSldViewPr snapToGrid="0" snapToObjects="1">
      <p:cViewPr varScale="1">
        <p:scale>
          <a:sx n="94" d="100"/>
          <a:sy n="94" d="100"/>
        </p:scale>
        <p:origin x="20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Online Market Share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>
              <a:bevelT w="25400" h="25400" prst="slope"/>
            </a:sp3d>
          </c:spPr>
          <c:invertIfNegative val="0"/>
          <c:cat>
            <c:strRef>
              <c:f>Sheet1!$A$2:$A$3</c:f>
              <c:strCache>
                <c:ptCount val="2"/>
                <c:pt idx="0">
                  <c:v>Big-Box' retailers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1-204A-AC82-8D0ACDA115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12643808"/>
        <c:axId val="613276688"/>
        <c:axId val="0"/>
      </c:bar3DChart>
      <c:catAx>
        <c:axId val="612643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3276688"/>
        <c:crosses val="autoZero"/>
        <c:auto val="1"/>
        <c:lblAlgn val="ctr"/>
        <c:lblOffset val="100"/>
        <c:noMultiLvlLbl val="0"/>
      </c:catAx>
      <c:valAx>
        <c:axId val="613276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64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GB" sz="1800" b="1" dirty="0">
                <a:solidFill>
                  <a:schemeClr val="tx1"/>
                </a:solidFill>
              </a:rPr>
              <a:t>Wine Direct to Customer Survey 2021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Volume change</c:v>
                </c:pt>
              </c:strCache>
            </c:strRef>
          </c:tx>
          <c:spPr>
            <a:solidFill>
              <a:srgbClr val="941100"/>
            </a:solidFill>
            <a:ln>
              <a:noFill/>
            </a:ln>
            <a:effectLst/>
            <a:sp3d/>
          </c:spPr>
          <c:invertIfNegative val="0"/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B67C-0C4A-8FAF-C9D02C99C96E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B67C-0C4A-8FAF-C9D02C99C96E}"/>
              </c:ext>
            </c:extLst>
          </c:dPt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67C-0C4A-8FAF-C9D02C99C96E}"/>
                </c:ext>
              </c:extLst>
            </c:dLbl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67C-0C4A-8FAF-C9D02C99C9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Sheet1!$B$2:$I$2</c:f>
              <c:strCache>
                <c:ptCount val="8"/>
                <c:pt idx="0">
                  <c:v>Total</c:v>
                </c:pt>
                <c:pt idx="1">
                  <c:v>Events</c:v>
                </c:pt>
                <c:pt idx="2">
                  <c:v>Other</c:v>
                </c:pt>
                <c:pt idx="3">
                  <c:v>Own restaurant</c:v>
                </c:pt>
                <c:pt idx="4">
                  <c:v>Database</c:v>
                </c:pt>
                <c:pt idx="5">
                  <c:v>Online</c:v>
                </c:pt>
                <c:pt idx="6">
                  <c:v>Wine club</c:v>
                </c:pt>
                <c:pt idx="7">
                  <c:v>Cellar door</c:v>
                </c:pt>
              </c:strCache>
            </c:strRef>
          </c:cat>
          <c:val>
            <c:numRef>
              <c:f>Sheet1!$B$3:$I$3</c:f>
              <c:numCache>
                <c:formatCode>0%</c:formatCode>
                <c:ptCount val="8"/>
                <c:pt idx="0">
                  <c:v>0.14000000000000001</c:v>
                </c:pt>
                <c:pt idx="1">
                  <c:v>-0.02</c:v>
                </c:pt>
                <c:pt idx="2">
                  <c:v>0.24</c:v>
                </c:pt>
                <c:pt idx="3">
                  <c:v>-0.11</c:v>
                </c:pt>
                <c:pt idx="4">
                  <c:v>0.11</c:v>
                </c:pt>
                <c:pt idx="5">
                  <c:v>0.44</c:v>
                </c:pt>
                <c:pt idx="6">
                  <c:v>0.16</c:v>
                </c:pt>
                <c:pt idx="7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7C-0C4A-8FAF-C9D02C99C96E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Value change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dPt>
            <c:idx val="5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6-B67C-0C4A-8FAF-C9D02C99C96E}"/>
              </c:ext>
            </c:extLst>
          </c:dPt>
          <c:dPt>
            <c:idx val="7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8-B67C-0C4A-8FAF-C9D02C99C96E}"/>
              </c:ext>
            </c:extLst>
          </c:dPt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67C-0C4A-8FAF-C9D02C99C96E}"/>
                </c:ext>
              </c:extLst>
            </c:dLbl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67C-0C4A-8FAF-C9D02C99C9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Sheet1!$B$2:$I$2</c:f>
              <c:strCache>
                <c:ptCount val="8"/>
                <c:pt idx="0">
                  <c:v>Total</c:v>
                </c:pt>
                <c:pt idx="1">
                  <c:v>Events</c:v>
                </c:pt>
                <c:pt idx="2">
                  <c:v>Other</c:v>
                </c:pt>
                <c:pt idx="3">
                  <c:v>Own restaurant</c:v>
                </c:pt>
                <c:pt idx="4">
                  <c:v>Database</c:v>
                </c:pt>
                <c:pt idx="5">
                  <c:v>Online</c:v>
                </c:pt>
                <c:pt idx="6">
                  <c:v>Wine club</c:v>
                </c:pt>
                <c:pt idx="7">
                  <c:v>Cellar door</c:v>
                </c:pt>
              </c:strCache>
            </c:strRef>
          </c:cat>
          <c:val>
            <c:numRef>
              <c:f>Sheet1!$B$4:$I$4</c:f>
              <c:numCache>
                <c:formatCode>0%</c:formatCode>
                <c:ptCount val="8"/>
                <c:pt idx="0">
                  <c:v>0.17</c:v>
                </c:pt>
                <c:pt idx="1">
                  <c:v>-0.16</c:v>
                </c:pt>
                <c:pt idx="2">
                  <c:v>0.18</c:v>
                </c:pt>
                <c:pt idx="3">
                  <c:v>0.06</c:v>
                </c:pt>
                <c:pt idx="4">
                  <c:v>0.15</c:v>
                </c:pt>
                <c:pt idx="5">
                  <c:v>0.23</c:v>
                </c:pt>
                <c:pt idx="6">
                  <c:v>0.1</c:v>
                </c:pt>
                <c:pt idx="7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7C-0C4A-8FAF-C9D02C99C9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83240191"/>
        <c:axId val="1683044367"/>
        <c:axId val="0"/>
      </c:bar3DChart>
      <c:catAx>
        <c:axId val="1683240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3044367"/>
        <c:crosses val="autoZero"/>
        <c:auto val="1"/>
        <c:lblAlgn val="ctr"/>
        <c:lblOffset val="100"/>
        <c:noMultiLvlLbl val="0"/>
      </c:catAx>
      <c:valAx>
        <c:axId val="1683044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324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9950357447575227"/>
          <c:y val="6.6362885893711199E-2"/>
          <c:w val="0.19040098251713045"/>
          <c:h val="0.10804200273448569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pct75">
      <a:fgClr>
        <a:schemeClr val="bg1">
          <a:lumMod val="65000"/>
          <a:lumOff val="35000"/>
        </a:schemeClr>
      </a:fgClr>
      <a:bgClr>
        <a:schemeClr val="accent1">
          <a:lumMod val="50000"/>
        </a:schemeClr>
      </a:bgClr>
    </a:pattFill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/>
              <a:t>Campaign</a:t>
            </a:r>
            <a:r>
              <a:rPr lang="en-GB" sz="1800" baseline="0" dirty="0"/>
              <a:t> response</a:t>
            </a:r>
            <a:endParaRPr lang="en-GB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170"/>
      <c:depthPercent val="100"/>
      <c:rAngAx val="0"/>
      <c:perspective val="4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rgbClr val="FF930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6DE-B44B-B89A-3E93D55CEF59}"/>
              </c:ext>
            </c:extLst>
          </c:dPt>
          <c:dPt>
            <c:idx val="1"/>
            <c:bubble3D val="0"/>
            <c:spPr>
              <a:solidFill>
                <a:srgbClr val="94110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36DE-B44B-B89A-3E93D55CEF5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Sheet1!$A$36:$A$37</c:f>
              <c:strCache>
                <c:ptCount val="2"/>
                <c:pt idx="0">
                  <c:v>NoResponse</c:v>
                </c:pt>
                <c:pt idx="1">
                  <c:v>Responsed</c:v>
                </c:pt>
              </c:strCache>
            </c:strRef>
          </c:cat>
          <c:val>
            <c:numRef>
              <c:f>Sheet1!$B$36:$B$37</c:f>
              <c:numCache>
                <c:formatCode>0%</c:formatCode>
                <c:ptCount val="2"/>
                <c:pt idx="0">
                  <c:v>0.85</c:v>
                </c:pt>
                <c:pt idx="1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DE-B44B-B89A-3E93D55CEF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sz="1800" b="1">
                <a:solidFill>
                  <a:schemeClr val="tx1"/>
                </a:solidFill>
              </a:rPr>
              <a:t>Accuracy</a:t>
            </a:r>
            <a:r>
              <a:rPr lang="en-GB" sz="1800" b="1" baseline="0">
                <a:solidFill>
                  <a:schemeClr val="tx1"/>
                </a:solidFill>
              </a:rPr>
              <a:t> score summary</a:t>
            </a:r>
            <a:endParaRPr lang="en-GB" sz="1800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1"/>
          <c:order val="0"/>
          <c:tx>
            <c:strRef>
              <c:f>Sheet1!$C$51</c:f>
              <c:strCache>
                <c:ptCount val="1"/>
                <c:pt idx="0">
                  <c:v>5_Unseen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Sheet1!$A$52:$A$55</c:f>
              <c:strCache>
                <c:ptCount val="4"/>
                <c:pt idx="0">
                  <c:v>LG</c:v>
                </c:pt>
                <c:pt idx="1">
                  <c:v>SVM</c:v>
                </c:pt>
                <c:pt idx="2">
                  <c:v>GNB</c:v>
                </c:pt>
                <c:pt idx="3">
                  <c:v>RF</c:v>
                </c:pt>
              </c:strCache>
            </c:strRef>
          </c:cat>
          <c:val>
            <c:numRef>
              <c:f>Sheet1!$C$52:$C$55</c:f>
              <c:numCache>
                <c:formatCode>General</c:formatCode>
                <c:ptCount val="4"/>
                <c:pt idx="0">
                  <c:v>0.84299999999999997</c:v>
                </c:pt>
                <c:pt idx="1">
                  <c:v>0.751</c:v>
                </c:pt>
                <c:pt idx="2">
                  <c:v>0.82199999999999995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7-C647-A100-47B008B4DA08}"/>
            </c:ext>
          </c:extLst>
        </c:ser>
        <c:ser>
          <c:idx val="3"/>
          <c:order val="1"/>
          <c:tx>
            <c:strRef>
              <c:f>Sheet1!$E$51</c:f>
              <c:strCache>
                <c:ptCount val="1"/>
                <c:pt idx="0">
                  <c:v>13_Unseen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Sheet1!$A$52:$A$55</c:f>
              <c:strCache>
                <c:ptCount val="4"/>
                <c:pt idx="0">
                  <c:v>LG</c:v>
                </c:pt>
                <c:pt idx="1">
                  <c:v>SVM</c:v>
                </c:pt>
                <c:pt idx="2">
                  <c:v>GNB</c:v>
                </c:pt>
                <c:pt idx="3">
                  <c:v>RF</c:v>
                </c:pt>
              </c:strCache>
            </c:strRef>
          </c:cat>
          <c:val>
            <c:numRef>
              <c:f>Sheet1!$E$52:$E$55</c:f>
              <c:numCache>
                <c:formatCode>General</c:formatCode>
                <c:ptCount val="4"/>
                <c:pt idx="0">
                  <c:v>0.83599999999999997</c:v>
                </c:pt>
                <c:pt idx="1">
                  <c:v>0.34699999999999998</c:v>
                </c:pt>
                <c:pt idx="2">
                  <c:v>0.79100000000000004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EC7-C647-A100-47B008B4D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15837471"/>
        <c:axId val="1766826847"/>
        <c:axId val="0"/>
      </c:bar3DChart>
      <c:catAx>
        <c:axId val="1715837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6826847"/>
        <c:crosses val="autoZero"/>
        <c:auto val="1"/>
        <c:lblAlgn val="ctr"/>
        <c:lblOffset val="100"/>
        <c:noMultiLvlLbl val="0"/>
      </c:catAx>
      <c:valAx>
        <c:axId val="1766826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58374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290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1842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57826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57389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47847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69735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7025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36598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3290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75160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2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045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53162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3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9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6690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F9AFA87-1417-4992-ABD9-27C3BC8CC883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6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9/9/22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51157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https://newwestcouncilwatch.ca/2019/02/council-avoids-finger-pointing-and-struggles-to-keep-property-tax-hike-at-5-28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freestock.com/free-photos/tiny-scared-weak-businessman-almost-devoured-1354525769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pixabay.com/en/show-hand-gestures-isolated-human-244359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neaustralia.com/getmedia/85b00eb3-91e6-4c25-9744-43eb07d9558b/Wine-channel-purchase-behaviour-report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it/photo/948929" TargetMode="External"/><Relationship Id="rId2" Type="http://schemas.openxmlformats.org/officeDocument/2006/relationships/image" Target="../media/image30.jpg!d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neaustralia.com/market-insights/wine-direct-to-consumer-survey-report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eobrava.geoactivegroup.com/2020/03/how-b2b-marketers-fuel-predictable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imakash3011/customer-personality-analysi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imakash3011/customer-personality-analysi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BC37A-E708-8DD3-5248-639539926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456" y="4363271"/>
            <a:ext cx="11692128" cy="1066801"/>
          </a:xfrm>
        </p:spPr>
        <p:txBody>
          <a:bodyPr vert="horz" lIns="91440" tIns="45720" rIns="9144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1" dirty="0">
                <a:solidFill>
                  <a:schemeClr val="tx1"/>
                </a:solidFill>
              </a:rPr>
              <a:t>Who wants a glass of wine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91D11C-F7DF-34EB-59BA-A734430BD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1684" y="5638131"/>
            <a:ext cx="9721660" cy="722243"/>
          </a:xfrm>
        </p:spPr>
        <p:txBody>
          <a:bodyPr vert="horz" lIns="91440" tIns="91440" rIns="91440" bIns="91440" rtlCol="0">
            <a:noAutofit/>
          </a:bodyPr>
          <a:lstStyle/>
          <a:p>
            <a:r>
              <a:rPr lang="en-US" sz="4000" b="1" dirty="0">
                <a:solidFill>
                  <a:srgbClr val="FF9300"/>
                </a:solidFill>
              </a:rPr>
              <a:t>Let’s convert a virtual </a:t>
            </a:r>
            <a:r>
              <a:rPr lang="en-US" sz="4400" b="1" dirty="0">
                <a:solidFill>
                  <a:srgbClr val="FF9300"/>
                </a:solidFill>
              </a:rPr>
              <a:t>No</a:t>
            </a:r>
            <a:r>
              <a:rPr lang="en-US" sz="4000" b="1" dirty="0">
                <a:solidFill>
                  <a:srgbClr val="FF9300"/>
                </a:solidFill>
              </a:rPr>
              <a:t> to </a:t>
            </a:r>
            <a:r>
              <a:rPr lang="en-US" sz="4400" b="1" dirty="0">
                <a:solidFill>
                  <a:srgbClr val="FF9300"/>
                </a:solidFill>
              </a:rPr>
              <a:t>Yes!</a:t>
            </a:r>
          </a:p>
        </p:txBody>
      </p:sp>
      <p:pic>
        <p:nvPicPr>
          <p:cNvPr id="10" name="Picture 9" descr="Champagne toast">
            <a:extLst>
              <a:ext uri="{FF2B5EF4-FFF2-40B4-BE49-F238E27FC236}">
                <a16:creationId xmlns:a16="http://schemas.microsoft.com/office/drawing/2014/main" id="{A5ED9228-34EE-A252-1434-06A79633C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0" r="-2" b="8981"/>
          <a:stretch/>
        </p:blipFill>
        <p:spPr>
          <a:xfrm>
            <a:off x="20" y="10"/>
            <a:ext cx="7574515" cy="4273816"/>
          </a:xfrm>
          <a:prstGeom prst="rect">
            <a:avLst/>
          </a:prstGeom>
        </p:spPr>
      </p:pic>
      <p:pic>
        <p:nvPicPr>
          <p:cNvPr id="26" name="Picture 25" descr="Red wine poured from wine bottle into wine glass">
            <a:extLst>
              <a:ext uri="{FF2B5EF4-FFF2-40B4-BE49-F238E27FC236}">
                <a16:creationId xmlns:a16="http://schemas.microsoft.com/office/drawing/2014/main" id="{71ACC426-0FD7-DBDC-BAC5-5DDAB45450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99" r="1" b="6646"/>
          <a:stretch/>
        </p:blipFill>
        <p:spPr>
          <a:xfrm>
            <a:off x="7574535" y="10"/>
            <a:ext cx="4617465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5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338" y="560393"/>
            <a:ext cx="9905998" cy="1905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Response vs no response: </a:t>
            </a:r>
            <a:r>
              <a:rPr lang="en-US" sz="2800" b="1" dirty="0">
                <a:solidFill>
                  <a:srgbClr val="FF9300"/>
                </a:solidFill>
              </a:rPr>
              <a:t>Income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33CD9F-8575-6EBC-4574-16ADF3B22A67}"/>
              </a:ext>
            </a:extLst>
          </p:cNvPr>
          <p:cNvSpPr txBox="1"/>
          <p:nvPr/>
        </p:nvSpPr>
        <p:spPr>
          <a:xfrm>
            <a:off x="2325859" y="1977199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551D8-4B3B-1D38-0A0C-480DB14AB9F8}"/>
              </a:ext>
            </a:extLst>
          </p:cNvPr>
          <p:cNvSpPr txBox="1"/>
          <p:nvPr/>
        </p:nvSpPr>
        <p:spPr>
          <a:xfrm>
            <a:off x="8305548" y="1952535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response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6904E1D-FCC4-7114-8A82-0442D27A5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50" y="2640008"/>
            <a:ext cx="4988711" cy="332580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C86C984-8ED3-07AF-7B17-4DB14C5F5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173" y="2640007"/>
            <a:ext cx="4988712" cy="33258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F66CFA-3727-2258-1A8F-E177C5785D05}"/>
              </a:ext>
            </a:extLst>
          </p:cNvPr>
          <p:cNvSpPr txBox="1"/>
          <p:nvPr/>
        </p:nvSpPr>
        <p:spPr>
          <a:xfrm>
            <a:off x="1899979" y="6297607"/>
            <a:ext cx="848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Majority of customer in Response group earn less than No response</a:t>
            </a:r>
          </a:p>
        </p:txBody>
      </p:sp>
    </p:spTree>
    <p:extLst>
      <p:ext uri="{BB962C8B-B14F-4D97-AF65-F5344CB8AC3E}">
        <p14:creationId xmlns:p14="http://schemas.microsoft.com/office/powerpoint/2010/main" val="1021799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338" y="560393"/>
            <a:ext cx="9905998" cy="1905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Response vs no response: </a:t>
            </a:r>
            <a:r>
              <a:rPr lang="en-US" sz="2800" b="1" dirty="0">
                <a:solidFill>
                  <a:srgbClr val="FF9300"/>
                </a:solidFill>
              </a:rPr>
              <a:t>Amount spend on wines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33CD9F-8575-6EBC-4574-16ADF3B22A67}"/>
              </a:ext>
            </a:extLst>
          </p:cNvPr>
          <p:cNvSpPr txBox="1"/>
          <p:nvPr/>
        </p:nvSpPr>
        <p:spPr>
          <a:xfrm>
            <a:off x="2325859" y="1977199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551D8-4B3B-1D38-0A0C-480DB14AB9F8}"/>
              </a:ext>
            </a:extLst>
          </p:cNvPr>
          <p:cNvSpPr txBox="1"/>
          <p:nvPr/>
        </p:nvSpPr>
        <p:spPr>
          <a:xfrm>
            <a:off x="8305548" y="1952535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response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66CFA-3727-2258-1A8F-E177C5785D05}"/>
              </a:ext>
            </a:extLst>
          </p:cNvPr>
          <p:cNvSpPr txBox="1"/>
          <p:nvPr/>
        </p:nvSpPr>
        <p:spPr>
          <a:xfrm>
            <a:off x="2245234" y="6378747"/>
            <a:ext cx="6925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Customer in No response group spends more on wines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5A985-E53F-9EC2-2A55-D73DA174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38" y="2435581"/>
            <a:ext cx="4827533" cy="3862026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F57BA983-B490-7D13-E6F1-7988D0AD5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86" y="2443104"/>
            <a:ext cx="4827533" cy="38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72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338" y="560393"/>
            <a:ext cx="9905998" cy="1905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Response vs no response: </a:t>
            </a:r>
            <a:r>
              <a:rPr lang="en-US" sz="2800" b="1" dirty="0">
                <a:solidFill>
                  <a:srgbClr val="FF9300"/>
                </a:solidFill>
              </a:rPr>
              <a:t>Web purchase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33CD9F-8575-6EBC-4574-16ADF3B22A67}"/>
              </a:ext>
            </a:extLst>
          </p:cNvPr>
          <p:cNvSpPr txBox="1"/>
          <p:nvPr/>
        </p:nvSpPr>
        <p:spPr>
          <a:xfrm>
            <a:off x="2325859" y="1977199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551D8-4B3B-1D38-0A0C-480DB14AB9F8}"/>
              </a:ext>
            </a:extLst>
          </p:cNvPr>
          <p:cNvSpPr txBox="1"/>
          <p:nvPr/>
        </p:nvSpPr>
        <p:spPr>
          <a:xfrm>
            <a:off x="8305548" y="1952535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response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66CFA-3727-2258-1A8F-E177C5785D05}"/>
              </a:ext>
            </a:extLst>
          </p:cNvPr>
          <p:cNvSpPr txBox="1"/>
          <p:nvPr/>
        </p:nvSpPr>
        <p:spPr>
          <a:xfrm>
            <a:off x="288091" y="5851741"/>
            <a:ext cx="11780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9300"/>
                </a:solidFill>
              </a:rPr>
              <a:t>Customers who responded to campaign purchased more on wines. </a:t>
            </a:r>
          </a:p>
          <a:p>
            <a:pPr algn="ctr"/>
            <a:r>
              <a:rPr lang="en-US" sz="2000" b="1" dirty="0">
                <a:solidFill>
                  <a:srgbClr val="FF9300"/>
                </a:solidFill>
              </a:rPr>
              <a:t>However, customer in No response group has potential to spend more if we can convert them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1824D-3F49-1CCB-3A69-9EFC24FAB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17" y="2536816"/>
            <a:ext cx="5619690" cy="2809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8D8022-75C6-3E4D-62CD-6E5B45E8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295" y="2573525"/>
            <a:ext cx="5619690" cy="280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2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338" y="560393"/>
            <a:ext cx="9905998" cy="1905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Response vs no response: </a:t>
            </a:r>
            <a:r>
              <a:rPr lang="en-US" sz="2800" b="1" dirty="0">
                <a:solidFill>
                  <a:srgbClr val="FF9300"/>
                </a:solidFill>
              </a:rPr>
              <a:t>complain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33CD9F-8575-6EBC-4574-16ADF3B22A67}"/>
              </a:ext>
            </a:extLst>
          </p:cNvPr>
          <p:cNvSpPr txBox="1"/>
          <p:nvPr/>
        </p:nvSpPr>
        <p:spPr>
          <a:xfrm>
            <a:off x="2325859" y="1977199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551D8-4B3B-1D38-0A0C-480DB14AB9F8}"/>
              </a:ext>
            </a:extLst>
          </p:cNvPr>
          <p:cNvSpPr txBox="1"/>
          <p:nvPr/>
        </p:nvSpPr>
        <p:spPr>
          <a:xfrm>
            <a:off x="8305548" y="1952535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response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66CFA-3727-2258-1A8F-E177C5785D05}"/>
              </a:ext>
            </a:extLst>
          </p:cNvPr>
          <p:cNvSpPr txBox="1"/>
          <p:nvPr/>
        </p:nvSpPr>
        <p:spPr>
          <a:xfrm>
            <a:off x="640019" y="6174861"/>
            <a:ext cx="10911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9300"/>
                </a:solidFill>
              </a:rPr>
              <a:t>No response group has significant amount of complains compared to Response group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5690C8DB-898B-646F-3387-7A4183698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350" y="2377309"/>
            <a:ext cx="4393116" cy="3514493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D7282BE-241F-1519-7116-567A365E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2352645"/>
            <a:ext cx="4480229" cy="35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03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A6EB6-4C74-6E86-3E74-C9AA8F8F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Dataset overview for modelling 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6F17B3-3F2A-74DE-44CB-AEA7A8C382D5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ED68F85-6CE8-5686-D177-4537F16401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613367"/>
              </p:ext>
            </p:extLst>
          </p:nvPr>
        </p:nvGraphicFramePr>
        <p:xfrm>
          <a:off x="236483" y="2258826"/>
          <a:ext cx="5411633" cy="3838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08E1D2-5DCF-12FD-ED0B-9A3E487F880B}"/>
              </a:ext>
            </a:extLst>
          </p:cNvPr>
          <p:cNvSpPr txBox="1"/>
          <p:nvPr/>
        </p:nvSpPr>
        <p:spPr>
          <a:xfrm>
            <a:off x="5887830" y="1926609"/>
            <a:ext cx="3301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 split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20% Unseen set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80% Train and test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A6ECB-EDE3-64EB-334B-078520462AFE}"/>
              </a:ext>
            </a:extLst>
          </p:cNvPr>
          <p:cNvSpPr txBox="1"/>
          <p:nvPr/>
        </p:nvSpPr>
        <p:spPr>
          <a:xfrm>
            <a:off x="5887830" y="4343401"/>
            <a:ext cx="60676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5 from </a:t>
            </a:r>
            <a:r>
              <a:rPr lang="en-US" dirty="0" err="1"/>
              <a:t>SelectKBest</a:t>
            </a:r>
            <a:r>
              <a:rPr lang="en-US" dirty="0"/>
              <a:t> features 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Amount spend on wines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Amount spend on meat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of amount spend on wines(added feature)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EC0D1-3FD5-71D7-AFF7-19A5936C5AC1}"/>
              </a:ext>
            </a:extLst>
          </p:cNvPr>
          <p:cNvSpPr txBox="1"/>
          <p:nvPr/>
        </p:nvSpPr>
        <p:spPr>
          <a:xfrm>
            <a:off x="5648116" y="6248400"/>
            <a:ext cx="637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*We will also compare results using 13 selected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E8097-5FAE-5EFE-2F25-9A80E0FB2F77}"/>
              </a:ext>
            </a:extLst>
          </p:cNvPr>
          <p:cNvSpPr txBox="1"/>
          <p:nvPr/>
        </p:nvSpPr>
        <p:spPr>
          <a:xfrm>
            <a:off x="5887830" y="3719808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Target: Response</a:t>
            </a:r>
          </a:p>
        </p:txBody>
      </p:sp>
    </p:spTree>
    <p:extLst>
      <p:ext uri="{BB962C8B-B14F-4D97-AF65-F5344CB8AC3E}">
        <p14:creationId xmlns:p14="http://schemas.microsoft.com/office/powerpoint/2010/main" val="281795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Logistic Regression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1D01978-825B-7E63-E4A8-9AE6B47C8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99" y="2275207"/>
            <a:ext cx="4610068" cy="43256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B70C52-6556-22DD-B884-2EFABB8FBC6A}"/>
              </a:ext>
            </a:extLst>
          </p:cNvPr>
          <p:cNvSpPr txBox="1"/>
          <p:nvPr/>
        </p:nvSpPr>
        <p:spPr>
          <a:xfrm>
            <a:off x="2317531" y="1875097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91D904-23A0-7C44-408D-46B286627C0B}"/>
              </a:ext>
            </a:extLst>
          </p:cNvPr>
          <p:cNvSpPr txBox="1"/>
          <p:nvPr/>
        </p:nvSpPr>
        <p:spPr>
          <a:xfrm>
            <a:off x="8038568" y="1875097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Unseen set</a:t>
            </a:r>
          </a:p>
        </p:txBody>
      </p: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E431A371-84BC-CD67-25CE-A64C709F1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941" y="2275207"/>
            <a:ext cx="4610068" cy="432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7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Support vector machine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DB70C52-6556-22DD-B884-2EFABB8FBC6A}"/>
              </a:ext>
            </a:extLst>
          </p:cNvPr>
          <p:cNvSpPr txBox="1"/>
          <p:nvPr/>
        </p:nvSpPr>
        <p:spPr>
          <a:xfrm>
            <a:off x="2317531" y="1875097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91D904-23A0-7C44-408D-46B286627C0B}"/>
              </a:ext>
            </a:extLst>
          </p:cNvPr>
          <p:cNvSpPr txBox="1"/>
          <p:nvPr/>
        </p:nvSpPr>
        <p:spPr>
          <a:xfrm>
            <a:off x="8038568" y="1875097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Unseen set</a:t>
            </a: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64E2A021-5240-0553-4970-3D1EE0FF1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58" y="2275206"/>
            <a:ext cx="4674402" cy="4385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40C847-0D35-31A8-DB6D-AA9ECCC5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022" y="2275207"/>
            <a:ext cx="4674402" cy="438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6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gaussian naïve bayes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DB70C52-6556-22DD-B884-2EFABB8FBC6A}"/>
              </a:ext>
            </a:extLst>
          </p:cNvPr>
          <p:cNvSpPr txBox="1"/>
          <p:nvPr/>
        </p:nvSpPr>
        <p:spPr>
          <a:xfrm>
            <a:off x="2317531" y="1875097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91D904-23A0-7C44-408D-46B286627C0B}"/>
              </a:ext>
            </a:extLst>
          </p:cNvPr>
          <p:cNvSpPr txBox="1"/>
          <p:nvPr/>
        </p:nvSpPr>
        <p:spPr>
          <a:xfrm>
            <a:off x="8038568" y="1875097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Unseen set</a:t>
            </a: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7834726E-13C5-ACF3-3180-13B88F750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86" y="2310772"/>
            <a:ext cx="4656422" cy="4369111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392BCDA-66F7-DE3F-A838-B9C62960B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928" y="2310772"/>
            <a:ext cx="4656422" cy="436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0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random forest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DB70C52-6556-22DD-B884-2EFABB8FBC6A}"/>
              </a:ext>
            </a:extLst>
          </p:cNvPr>
          <p:cNvSpPr txBox="1"/>
          <p:nvPr/>
        </p:nvSpPr>
        <p:spPr>
          <a:xfrm>
            <a:off x="2317531" y="1875097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91D904-23A0-7C44-408D-46B286627C0B}"/>
              </a:ext>
            </a:extLst>
          </p:cNvPr>
          <p:cNvSpPr txBox="1"/>
          <p:nvPr/>
        </p:nvSpPr>
        <p:spPr>
          <a:xfrm>
            <a:off x="8038568" y="1875097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Unseen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6D926-D782-3483-D89F-13CA2E9F5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38" y="2275208"/>
            <a:ext cx="4640587" cy="4354253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DEEB0DB-0022-9441-04E5-555DBB9A8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091" y="2275207"/>
            <a:ext cx="4640588" cy="435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9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comparison of using 5 and 13 features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7F158C6-F361-CB25-6601-FD3EADD5AC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7016439"/>
              </p:ext>
            </p:extLst>
          </p:nvPr>
        </p:nvGraphicFramePr>
        <p:xfrm>
          <a:off x="536028" y="1881586"/>
          <a:ext cx="8194734" cy="4598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550532F-928E-58B0-C2B1-28EF59F8E093}"/>
              </a:ext>
            </a:extLst>
          </p:cNvPr>
          <p:cNvSpPr txBox="1"/>
          <p:nvPr/>
        </p:nvSpPr>
        <p:spPr>
          <a:xfrm>
            <a:off x="9126418" y="2083503"/>
            <a:ext cx="2610311" cy="4039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9300"/>
                </a:solidFill>
              </a:rPr>
              <a:t>13 Features 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Education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Marital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Income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Number of kids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Recency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Amount spend on wines, meat and fish 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Number of deal purchase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Web purchase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Campaign responses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Range of their spending on wines</a:t>
            </a:r>
          </a:p>
        </p:txBody>
      </p:sp>
    </p:spTree>
    <p:extLst>
      <p:ext uri="{BB962C8B-B14F-4D97-AF65-F5344CB8AC3E}">
        <p14:creationId xmlns:p14="http://schemas.microsoft.com/office/powerpoint/2010/main" val="2218857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0832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Australian wine industry Recap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094D717-2FDB-12AB-4796-3AF5BA2D5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1393634"/>
              </p:ext>
            </p:extLst>
          </p:nvPr>
        </p:nvGraphicFramePr>
        <p:xfrm>
          <a:off x="1137146" y="2024319"/>
          <a:ext cx="5294278" cy="4037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A537D1B-DEF3-26B0-1DF5-2B6255BC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31" y="2023337"/>
            <a:ext cx="3161347" cy="1801968"/>
          </a:xfrm>
          <a:prstGeom prst="rect">
            <a:avLst/>
          </a:prstGeom>
        </p:spPr>
      </p:pic>
      <p:pic>
        <p:nvPicPr>
          <p:cNvPr id="12" name="Picture 11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354A7BE6-E30F-66EA-57EB-D2A37C2B6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48072" y="4416338"/>
            <a:ext cx="3139056" cy="19810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24B1F4-717B-F5E7-9DB7-8C12F2F1AEAA}"/>
              </a:ext>
            </a:extLst>
          </p:cNvPr>
          <p:cNvSpPr txBox="1"/>
          <p:nvPr/>
        </p:nvSpPr>
        <p:spPr>
          <a:xfrm>
            <a:off x="9614766" y="1792504"/>
            <a:ext cx="2587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Big guy 70%</a:t>
            </a:r>
          </a:p>
        </p:txBody>
      </p:sp>
      <p:pic>
        <p:nvPicPr>
          <p:cNvPr id="18" name="Picture 17" descr="A close-up of a hand&#10;&#10;Description automatically generated with medium confidence">
            <a:extLst>
              <a:ext uri="{FF2B5EF4-FFF2-40B4-BE49-F238E27FC236}">
                <a16:creationId xmlns:a16="http://schemas.microsoft.com/office/drawing/2014/main" id="{66BCC225-45E4-278F-29BB-D16013FB7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600568" y="2332170"/>
            <a:ext cx="1462433" cy="10968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D2395C-2B83-5E2A-233A-D5130D898B3B}"/>
              </a:ext>
            </a:extLst>
          </p:cNvPr>
          <p:cNvSpPr txBox="1"/>
          <p:nvPr/>
        </p:nvSpPr>
        <p:spPr>
          <a:xfrm>
            <a:off x="7205472" y="4761112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You 5%?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162155-FB5B-B373-7E5C-28FD420956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205472" y="5084642"/>
            <a:ext cx="1303234" cy="97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75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Summary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550532F-928E-58B0-C2B1-28EF59F8E093}"/>
              </a:ext>
            </a:extLst>
          </p:cNvPr>
          <p:cNvSpPr txBox="1"/>
          <p:nvPr/>
        </p:nvSpPr>
        <p:spPr>
          <a:xfrm>
            <a:off x="1458785" y="3019336"/>
            <a:ext cx="8351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300"/>
                </a:solidFill>
              </a:rPr>
              <a:t>Random Forest performs the best  when using as many as 13 features and as little as 5 features.</a:t>
            </a:r>
          </a:p>
          <a:p>
            <a:pPr algn="ctr"/>
            <a:endParaRPr lang="en-US" sz="2400" dirty="0">
              <a:solidFill>
                <a:srgbClr val="FF9300"/>
              </a:solidFill>
            </a:endParaRPr>
          </a:p>
          <a:p>
            <a:pPr algn="ctr"/>
            <a:r>
              <a:rPr lang="en-US" sz="2400" dirty="0">
                <a:solidFill>
                  <a:srgbClr val="FF9300"/>
                </a:solidFill>
              </a:rPr>
              <a:t>Random Forest is our chosen model for deployment</a:t>
            </a:r>
          </a:p>
        </p:txBody>
      </p:sp>
    </p:spTree>
    <p:extLst>
      <p:ext uri="{BB962C8B-B14F-4D97-AF65-F5344CB8AC3E}">
        <p14:creationId xmlns:p14="http://schemas.microsoft.com/office/powerpoint/2010/main" val="311643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131F-EE0D-597D-499F-E47840F7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Plan &amp; recommendation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E45CDB-1D46-3947-1597-636DD2C622D4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2F3604-88CE-7C70-B3AF-C4954B789427}"/>
              </a:ext>
            </a:extLst>
          </p:cNvPr>
          <p:cNvSpPr txBox="1"/>
          <p:nvPr/>
        </p:nvSpPr>
        <p:spPr>
          <a:xfrm>
            <a:off x="1141413" y="2356950"/>
            <a:ext cx="89202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FF9300"/>
                </a:solidFill>
              </a:rPr>
              <a:t>Addressing customer complains </a:t>
            </a:r>
            <a:r>
              <a:rPr lang="en-US" sz="2000" b="1" dirty="0" err="1">
                <a:solidFill>
                  <a:srgbClr val="FF9300"/>
                </a:solidFill>
              </a:rPr>
              <a:t>ie</a:t>
            </a:r>
            <a:r>
              <a:rPr lang="en-US" sz="2000" b="1" dirty="0">
                <a:solidFill>
                  <a:srgbClr val="FF9300"/>
                </a:solidFill>
              </a:rPr>
              <a:t> delivery concerns, pricing</a:t>
            </a:r>
          </a:p>
          <a:p>
            <a:pPr marL="342900" indent="-342900">
              <a:buAutoNum type="arabicPeriod"/>
            </a:pPr>
            <a:endParaRPr lang="en-US" sz="2000" b="1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FF9300"/>
                </a:solidFill>
              </a:rPr>
              <a:t>Promoting the support of local business (Value adding)</a:t>
            </a:r>
          </a:p>
          <a:p>
            <a:pPr marL="342900" indent="-342900">
              <a:buAutoNum type="arabicPeriod"/>
            </a:pPr>
            <a:endParaRPr lang="en-US" sz="2000" b="1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FF9300"/>
                </a:solidFill>
              </a:rPr>
              <a:t>Offer promotions/personalized deals </a:t>
            </a:r>
            <a:r>
              <a:rPr lang="en-US" sz="2000" b="1" dirty="0" err="1">
                <a:solidFill>
                  <a:srgbClr val="FF9300"/>
                </a:solidFill>
              </a:rPr>
              <a:t>ie</a:t>
            </a:r>
            <a:r>
              <a:rPr lang="en-US" sz="2000" b="1" dirty="0">
                <a:solidFill>
                  <a:srgbClr val="FF9300"/>
                </a:solidFill>
              </a:rPr>
              <a:t> paring product</a:t>
            </a:r>
          </a:p>
          <a:p>
            <a:pPr marL="342900" indent="-342900">
              <a:buAutoNum type="arabicPeriod"/>
            </a:pPr>
            <a:endParaRPr lang="en-US" sz="2000" b="1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FF9300"/>
                </a:solidFill>
              </a:rPr>
              <a:t>Offer convenience </a:t>
            </a:r>
            <a:r>
              <a:rPr lang="en-US" sz="2000" b="1" dirty="0" err="1">
                <a:solidFill>
                  <a:srgbClr val="FF9300"/>
                </a:solidFill>
              </a:rPr>
              <a:t>ie</a:t>
            </a:r>
            <a:r>
              <a:rPr lang="en-US" sz="2000" b="1" dirty="0">
                <a:solidFill>
                  <a:srgbClr val="FF9300"/>
                </a:solidFill>
              </a:rPr>
              <a:t>. Free delivery</a:t>
            </a:r>
          </a:p>
          <a:p>
            <a:pPr marL="342900" indent="-342900">
              <a:buAutoNum type="arabicPeriod"/>
            </a:pPr>
            <a:endParaRPr lang="en-US" sz="2000" b="1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FF9300"/>
                </a:solidFill>
              </a:rPr>
              <a:t>Continue to improve the model with updated dataset</a:t>
            </a:r>
          </a:p>
          <a:p>
            <a:endParaRPr lang="en-US" sz="2000" b="1" dirty="0">
              <a:solidFill>
                <a:srgbClr val="FF9300"/>
              </a:solidFill>
            </a:endParaRPr>
          </a:p>
          <a:p>
            <a:endParaRPr lang="en-US" sz="2000" b="1" dirty="0">
              <a:solidFill>
                <a:srgbClr val="FF93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3254D-ACEB-1738-978F-11AF8F73E7F7}"/>
              </a:ext>
            </a:extLst>
          </p:cNvPr>
          <p:cNvSpPr txBox="1"/>
          <p:nvPr/>
        </p:nvSpPr>
        <p:spPr>
          <a:xfrm>
            <a:off x="394138" y="6258910"/>
            <a:ext cx="10939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source: </a:t>
            </a:r>
            <a:r>
              <a:rPr lang="en-US" sz="1200" dirty="0">
                <a:hlinkClick r:id="rId2"/>
              </a:rPr>
              <a:t>https://www.wineaustralia.com/getmedia/85b00eb3-91e6-4c25-9744-43eb07d9558b/Wine-channel-purchase-behaviour-report.pdf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2876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131F-EE0D-597D-499F-E47840F7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E45CDB-1D46-3947-1597-636DD2C622D4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8D2BCD4-33DC-B095-8CF6-E306D64DB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84462" y="2260600"/>
            <a:ext cx="59817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4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Australian wine industry recap (continue)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DE4A628-1D8C-6FF3-370E-25EAE67758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118331"/>
              </p:ext>
            </p:extLst>
          </p:nvPr>
        </p:nvGraphicFramePr>
        <p:xfrm>
          <a:off x="509652" y="1841500"/>
          <a:ext cx="7183919" cy="431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3251DED-F03E-1319-5AD3-F4E7B301ED3E}"/>
              </a:ext>
            </a:extLst>
          </p:cNvPr>
          <p:cNvSpPr txBox="1"/>
          <p:nvPr/>
        </p:nvSpPr>
        <p:spPr>
          <a:xfrm>
            <a:off x="7839172" y="4028358"/>
            <a:ext cx="3833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70% of global online alcohol sales are from mobile devices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A99D69-C6D4-69D5-9B40-A2A8BE70F103}"/>
              </a:ext>
            </a:extLst>
          </p:cNvPr>
          <p:cNvSpPr txBox="1"/>
          <p:nvPr/>
        </p:nvSpPr>
        <p:spPr>
          <a:xfrm>
            <a:off x="7845243" y="1904854"/>
            <a:ext cx="383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Supply issues drives an increase in value of wine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896C91-105A-C396-3958-F1651F6C52FA}"/>
              </a:ext>
            </a:extLst>
          </p:cNvPr>
          <p:cNvSpPr txBox="1"/>
          <p:nvPr/>
        </p:nvSpPr>
        <p:spPr>
          <a:xfrm>
            <a:off x="7845243" y="2966606"/>
            <a:ext cx="383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Covid restrictions drives the volume of sales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B25D0A-745E-A421-2922-5CDC44E1D7E6}"/>
              </a:ext>
            </a:extLst>
          </p:cNvPr>
          <p:cNvSpPr txBox="1"/>
          <p:nvPr/>
        </p:nvSpPr>
        <p:spPr>
          <a:xfrm>
            <a:off x="304800" y="6477000"/>
            <a:ext cx="11397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www.wineaustralia.com</a:t>
            </a:r>
            <a:r>
              <a:rPr lang="en-US" dirty="0">
                <a:hlinkClick r:id="rId3"/>
              </a:rPr>
              <a:t>/market-insights/wine-direct-to-consumer-survey-report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DB7C8A-8FD0-C666-FEE1-3B2AF87B0A78}"/>
              </a:ext>
            </a:extLst>
          </p:cNvPr>
          <p:cNvSpPr txBox="1"/>
          <p:nvPr/>
        </p:nvSpPr>
        <p:spPr>
          <a:xfrm>
            <a:off x="7839171" y="5252679"/>
            <a:ext cx="3985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Australia is currently sitting at 20%, great opportunity to grow!</a:t>
            </a:r>
          </a:p>
        </p:txBody>
      </p:sp>
    </p:spTree>
    <p:extLst>
      <p:ext uri="{BB962C8B-B14F-4D97-AF65-F5344CB8AC3E}">
        <p14:creationId xmlns:p14="http://schemas.microsoft.com/office/powerpoint/2010/main" val="184270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1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Business question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004E19-BDCD-DB36-00FA-96228BFAEBC5}"/>
              </a:ext>
            </a:extLst>
          </p:cNvPr>
          <p:cNvSpPr txBox="1"/>
          <p:nvPr/>
        </p:nvSpPr>
        <p:spPr>
          <a:xfrm>
            <a:off x="1141413" y="2327509"/>
            <a:ext cx="10102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solidFill>
                  <a:srgbClr val="FF9300"/>
                </a:solidFill>
              </a:rPr>
              <a:t>How can we convert more sales online?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4C32750-27B7-A88B-237C-AA927EE29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73835" y="3446058"/>
            <a:ext cx="6065675" cy="34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8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Dataset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4FCB04C-028A-9566-C38C-BB7FCD58AD59}"/>
              </a:ext>
            </a:extLst>
          </p:cNvPr>
          <p:cNvSpPr txBox="1"/>
          <p:nvPr/>
        </p:nvSpPr>
        <p:spPr>
          <a:xfrm>
            <a:off x="495300" y="6477000"/>
            <a:ext cx="1046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www.kaggle.com</a:t>
            </a:r>
            <a:r>
              <a:rPr lang="en-US" dirty="0">
                <a:hlinkClick r:id="rId2"/>
              </a:rPr>
              <a:t>/datasets/imakash3011/customer-personality-analysis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7B6AE-05DE-674A-4B8D-8E3B8E56A64E}"/>
              </a:ext>
            </a:extLst>
          </p:cNvPr>
          <p:cNvSpPr txBox="1"/>
          <p:nvPr/>
        </p:nvSpPr>
        <p:spPr>
          <a:xfrm>
            <a:off x="1225487" y="2236056"/>
            <a:ext cx="99059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personality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2,232 Observations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attributes covering, people, products, promotions and place of purchase </a:t>
            </a:r>
          </a:p>
        </p:txBody>
      </p:sp>
    </p:spTree>
    <p:extLst>
      <p:ext uri="{BB962C8B-B14F-4D97-AF65-F5344CB8AC3E}">
        <p14:creationId xmlns:p14="http://schemas.microsoft.com/office/powerpoint/2010/main" val="2218379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data pipeline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4FCB04C-028A-9566-C38C-BB7FCD58AD59}"/>
              </a:ext>
            </a:extLst>
          </p:cNvPr>
          <p:cNvSpPr txBox="1"/>
          <p:nvPr/>
        </p:nvSpPr>
        <p:spPr>
          <a:xfrm>
            <a:off x="495300" y="6477000"/>
            <a:ext cx="1046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www.kaggle.com</a:t>
            </a:r>
            <a:r>
              <a:rPr lang="en-US" dirty="0">
                <a:hlinkClick r:id="rId2"/>
              </a:rPr>
              <a:t>/datasets/imakash3011/customer-personality-analysis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C76D13-45E6-D934-E352-A49C5597A304}"/>
              </a:ext>
            </a:extLst>
          </p:cNvPr>
          <p:cNvGrpSpPr/>
          <p:nvPr/>
        </p:nvGrpSpPr>
        <p:grpSpPr>
          <a:xfrm>
            <a:off x="193325" y="2516547"/>
            <a:ext cx="3503511" cy="1228298"/>
            <a:chOff x="193325" y="2516547"/>
            <a:chExt cx="3587105" cy="1228298"/>
          </a:xfrm>
        </p:grpSpPr>
        <p:sp>
          <p:nvSpPr>
            <p:cNvPr id="12" name="Chevron 11">
              <a:extLst>
                <a:ext uri="{FF2B5EF4-FFF2-40B4-BE49-F238E27FC236}">
                  <a16:creationId xmlns:a16="http://schemas.microsoft.com/office/drawing/2014/main" id="{2F1AEB6F-3A51-751A-F7FF-DDD7551B5D2A}"/>
                </a:ext>
              </a:extLst>
            </p:cNvPr>
            <p:cNvSpPr/>
            <p:nvPr/>
          </p:nvSpPr>
          <p:spPr>
            <a:xfrm>
              <a:off x="193325" y="2516547"/>
              <a:ext cx="3587105" cy="1228298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47B6AE-05DE-674A-4B8D-8E3B8E56A64E}"/>
                </a:ext>
              </a:extLst>
            </p:cNvPr>
            <p:cNvSpPr txBox="1"/>
            <p:nvPr/>
          </p:nvSpPr>
          <p:spPr>
            <a:xfrm>
              <a:off x="681016" y="2516547"/>
              <a:ext cx="26117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Features engineering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Dropping (7)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creating (3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Encoding (2)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62D85F-47E4-F491-7B43-D803FE2B627A}"/>
              </a:ext>
            </a:extLst>
          </p:cNvPr>
          <p:cNvGrpSpPr/>
          <p:nvPr/>
        </p:nvGrpSpPr>
        <p:grpSpPr>
          <a:xfrm>
            <a:off x="3623322" y="2516547"/>
            <a:ext cx="2833413" cy="1228298"/>
            <a:chOff x="1069847" y="4453317"/>
            <a:chExt cx="2833413" cy="1228298"/>
          </a:xfrm>
        </p:grpSpPr>
        <p:sp>
          <p:nvSpPr>
            <p:cNvPr id="13" name="Chevron 12">
              <a:extLst>
                <a:ext uri="{FF2B5EF4-FFF2-40B4-BE49-F238E27FC236}">
                  <a16:creationId xmlns:a16="http://schemas.microsoft.com/office/drawing/2014/main" id="{C2811B96-286A-6C91-CE0A-CDF74486A4FA}"/>
                </a:ext>
              </a:extLst>
            </p:cNvPr>
            <p:cNvSpPr/>
            <p:nvPr/>
          </p:nvSpPr>
          <p:spPr>
            <a:xfrm>
              <a:off x="1069847" y="4453317"/>
              <a:ext cx="2833413" cy="1228298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D3DD99-CEBC-F984-49AB-FCFE9B9DCB95}"/>
                </a:ext>
              </a:extLst>
            </p:cNvPr>
            <p:cNvSpPr txBox="1"/>
            <p:nvPr/>
          </p:nvSpPr>
          <p:spPr>
            <a:xfrm>
              <a:off x="1498643" y="4608705"/>
              <a:ext cx="21981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Feature selection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SelectKBest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175584-1355-D6BF-4F66-93A5E2B235AF}"/>
              </a:ext>
            </a:extLst>
          </p:cNvPr>
          <p:cNvGrpSpPr/>
          <p:nvPr/>
        </p:nvGrpSpPr>
        <p:grpSpPr>
          <a:xfrm>
            <a:off x="8971494" y="2516547"/>
            <a:ext cx="2900715" cy="1228298"/>
            <a:chOff x="8495166" y="2462050"/>
            <a:chExt cx="2900715" cy="1228298"/>
          </a:xfrm>
        </p:grpSpPr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1A4967A8-380C-BA4B-148F-20224C333E0C}"/>
                </a:ext>
              </a:extLst>
            </p:cNvPr>
            <p:cNvSpPr/>
            <p:nvPr/>
          </p:nvSpPr>
          <p:spPr>
            <a:xfrm>
              <a:off x="8495166" y="2462050"/>
              <a:ext cx="2900715" cy="1228298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364034-F7A7-951B-7D97-694CE52FE7DC}"/>
                </a:ext>
              </a:extLst>
            </p:cNvPr>
            <p:cNvSpPr txBox="1"/>
            <p:nvPr/>
          </p:nvSpPr>
          <p:spPr>
            <a:xfrm>
              <a:off x="8945558" y="2548116"/>
              <a:ext cx="21372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Decision making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Evaluation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Deployment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60D18A-7370-B2E6-F4D1-7C69326260E2}"/>
              </a:ext>
            </a:extLst>
          </p:cNvPr>
          <p:cNvGrpSpPr/>
          <p:nvPr/>
        </p:nvGrpSpPr>
        <p:grpSpPr>
          <a:xfrm>
            <a:off x="6366855" y="2527238"/>
            <a:ext cx="2829835" cy="1228298"/>
            <a:chOff x="4417126" y="3005352"/>
            <a:chExt cx="2829835" cy="1228298"/>
          </a:xfrm>
        </p:grpSpPr>
        <p:sp>
          <p:nvSpPr>
            <p:cNvPr id="20" name="Chevron 19">
              <a:extLst>
                <a:ext uri="{FF2B5EF4-FFF2-40B4-BE49-F238E27FC236}">
                  <a16:creationId xmlns:a16="http://schemas.microsoft.com/office/drawing/2014/main" id="{6092DAA5-AD9E-7533-84FA-CEC43FA88F90}"/>
                </a:ext>
              </a:extLst>
            </p:cNvPr>
            <p:cNvSpPr/>
            <p:nvPr/>
          </p:nvSpPr>
          <p:spPr>
            <a:xfrm>
              <a:off x="4417126" y="3005352"/>
              <a:ext cx="2829835" cy="1228298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38FABD-C77D-DBE4-D40D-305E7EAEFC7F}"/>
                </a:ext>
              </a:extLst>
            </p:cNvPr>
            <p:cNvSpPr txBox="1"/>
            <p:nvPr/>
          </p:nvSpPr>
          <p:spPr>
            <a:xfrm>
              <a:off x="4977048" y="3257435"/>
              <a:ext cx="2046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Model analysis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3144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10472832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Online activity overview: </a:t>
            </a:r>
            <a:r>
              <a:rPr lang="en-US" sz="2400" b="1" dirty="0">
                <a:solidFill>
                  <a:srgbClr val="FF9300"/>
                </a:solidFill>
              </a:rPr>
              <a:t>web visit per month &amp; web purchase</a:t>
            </a:r>
            <a:br>
              <a:rPr lang="en-US" sz="1800" b="1" dirty="0"/>
            </a:br>
            <a:r>
              <a:rPr lang="en-US" sz="1800" b="1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1EB045D1-B412-BAF6-2636-D1AC60C56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31" y="2627892"/>
            <a:ext cx="8100339" cy="40501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C7B19D-7B72-A921-A414-480DF155689C}"/>
              </a:ext>
            </a:extLst>
          </p:cNvPr>
          <p:cNvSpPr txBox="1"/>
          <p:nvPr/>
        </p:nvSpPr>
        <p:spPr>
          <a:xfrm>
            <a:off x="4529884" y="2009100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76% Conversion rate</a:t>
            </a:r>
          </a:p>
        </p:txBody>
      </p:sp>
    </p:spTree>
    <p:extLst>
      <p:ext uri="{BB962C8B-B14F-4D97-AF65-F5344CB8AC3E}">
        <p14:creationId xmlns:p14="http://schemas.microsoft.com/office/powerpoint/2010/main" val="986022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Online activity 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2551D8-4B3B-1D38-0A0C-480DB14AB9F8}"/>
              </a:ext>
            </a:extLst>
          </p:cNvPr>
          <p:cNvSpPr txBox="1"/>
          <p:nvPr/>
        </p:nvSpPr>
        <p:spPr>
          <a:xfrm>
            <a:off x="1744246" y="1880240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Web purchase &amp; Wines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B223D2-9278-A411-CD80-1D6B23D06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8" y="2399619"/>
            <a:ext cx="5013435" cy="3818786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D7A1AE85-D96F-F19C-EDB7-619F968B1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861" y="2356973"/>
            <a:ext cx="5013435" cy="38614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1F034F-88AB-7032-FDF8-0D5B0205E6B3}"/>
              </a:ext>
            </a:extLst>
          </p:cNvPr>
          <p:cNvSpPr txBox="1"/>
          <p:nvPr/>
        </p:nvSpPr>
        <p:spPr>
          <a:xfrm>
            <a:off x="1861438" y="6337674"/>
            <a:ext cx="8634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Average of $74 per web purchase with average of 5 visits per month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322BC1-EBE2-F375-8036-F0DCE59A9DCC}"/>
              </a:ext>
            </a:extLst>
          </p:cNvPr>
          <p:cNvSpPr txBox="1"/>
          <p:nvPr/>
        </p:nvSpPr>
        <p:spPr>
          <a:xfrm>
            <a:off x="7434154" y="1888221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Web visits &amp; Wines</a:t>
            </a:r>
          </a:p>
        </p:txBody>
      </p:sp>
    </p:spTree>
    <p:extLst>
      <p:ext uri="{BB962C8B-B14F-4D97-AF65-F5344CB8AC3E}">
        <p14:creationId xmlns:p14="http://schemas.microsoft.com/office/powerpoint/2010/main" val="499403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Online activity 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FD83777-E5E9-A210-9B06-D2A6F3381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067" y="2462050"/>
            <a:ext cx="3645923" cy="3645923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3EF88919-BCD2-37F5-3010-9E65E7700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25" y="2462050"/>
            <a:ext cx="7210097" cy="36050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4AFB42-990E-6256-42A6-876D1EC13246}"/>
              </a:ext>
            </a:extLst>
          </p:cNvPr>
          <p:cNvSpPr txBox="1"/>
          <p:nvPr/>
        </p:nvSpPr>
        <p:spPr>
          <a:xfrm>
            <a:off x="435968" y="1888221"/>
            <a:ext cx="6397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Response to campaign &amp; amount spend on wines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1974F-9359-DEC3-F4E7-D22272E4AE5A}"/>
              </a:ext>
            </a:extLst>
          </p:cNvPr>
          <p:cNvSpPr txBox="1"/>
          <p:nvPr/>
        </p:nvSpPr>
        <p:spPr>
          <a:xfrm>
            <a:off x="8557080" y="1888221"/>
            <a:ext cx="3066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Wines &amp; Deal purchase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65F738-6D83-96AD-3251-4167B2B9E912}"/>
              </a:ext>
            </a:extLst>
          </p:cNvPr>
          <p:cNvSpPr txBox="1"/>
          <p:nvPr/>
        </p:nvSpPr>
        <p:spPr>
          <a:xfrm>
            <a:off x="767899" y="6300950"/>
            <a:ext cx="10519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Customer who has no response to campaign has potential to spend more on wines</a:t>
            </a:r>
          </a:p>
        </p:txBody>
      </p:sp>
    </p:spTree>
    <p:extLst>
      <p:ext uri="{BB962C8B-B14F-4D97-AF65-F5344CB8AC3E}">
        <p14:creationId xmlns:p14="http://schemas.microsoft.com/office/powerpoint/2010/main" val="27360373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{6C6CDE28-6B8B-0E4C-A041-2117DDD0D380}tf10001063</Template>
  <TotalTime>4803</TotalTime>
  <Words>594</Words>
  <Application>Microsoft Macintosh PowerPoint</Application>
  <PresentationFormat>Widescreen</PresentationFormat>
  <Paragraphs>124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Century Gothic</vt:lpstr>
      <vt:lpstr>Mesh</vt:lpstr>
      <vt:lpstr>Who wants a glass of wine ?</vt:lpstr>
      <vt:lpstr>Australian wine industry Recap</vt:lpstr>
      <vt:lpstr>Australian wine industry recap (continue)</vt:lpstr>
      <vt:lpstr>Business question</vt:lpstr>
      <vt:lpstr>Dataset </vt:lpstr>
      <vt:lpstr>data pipeline</vt:lpstr>
      <vt:lpstr>Online activity overview: web visit per month &amp; web purchase  </vt:lpstr>
      <vt:lpstr>Online activity overview</vt:lpstr>
      <vt:lpstr>Online activity overview</vt:lpstr>
      <vt:lpstr>Response vs no response: Income</vt:lpstr>
      <vt:lpstr>Response vs no response: Amount spend on wines</vt:lpstr>
      <vt:lpstr>Response vs no response: Web purchase</vt:lpstr>
      <vt:lpstr>Response vs no response: complain</vt:lpstr>
      <vt:lpstr>Dataset overview for modelling  </vt:lpstr>
      <vt:lpstr>Model results: Logistic Regression</vt:lpstr>
      <vt:lpstr>Model results: Support vector machine</vt:lpstr>
      <vt:lpstr>Model results: gaussian naïve bayes</vt:lpstr>
      <vt:lpstr>Model results: random forest</vt:lpstr>
      <vt:lpstr>Model results: comparison of using 5 and 13 features</vt:lpstr>
      <vt:lpstr>Model results: Summary</vt:lpstr>
      <vt:lpstr>Plan &amp; recommendation</vt:lpstr>
      <vt:lpstr>Question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Would you like a glass of wine?</dc:title>
  <dc:creator>Jes Colbourne</dc:creator>
  <cp:lastModifiedBy>jescolbourne@gmail.com</cp:lastModifiedBy>
  <cp:revision>107</cp:revision>
  <dcterms:created xsi:type="dcterms:W3CDTF">2022-07-12T03:13:02Z</dcterms:created>
  <dcterms:modified xsi:type="dcterms:W3CDTF">2022-09-09T12:59:07Z</dcterms:modified>
</cp:coreProperties>
</file>